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2" r:id="rId1"/>
  </p:sldMasterIdLst>
  <p:notesMasterIdLst>
    <p:notesMasterId r:id="rId23"/>
  </p:notesMasterIdLst>
  <p:handoutMasterIdLst>
    <p:handoutMasterId r:id="rId24"/>
  </p:handoutMasterIdLst>
  <p:sldIdLst>
    <p:sldId id="257" r:id="rId2"/>
    <p:sldId id="271" r:id="rId3"/>
    <p:sldId id="272" r:id="rId4"/>
    <p:sldId id="258" r:id="rId5"/>
    <p:sldId id="267" r:id="rId6"/>
    <p:sldId id="268" r:id="rId7"/>
    <p:sldId id="269" r:id="rId8"/>
    <p:sldId id="270" r:id="rId9"/>
    <p:sldId id="273" r:id="rId10"/>
    <p:sldId id="259" r:id="rId11"/>
    <p:sldId id="274" r:id="rId12"/>
    <p:sldId id="260" r:id="rId13"/>
    <p:sldId id="261" r:id="rId14"/>
    <p:sldId id="275" r:id="rId15"/>
    <p:sldId id="262" r:id="rId16"/>
    <p:sldId id="263" r:id="rId17"/>
    <p:sldId id="265" r:id="rId18"/>
    <p:sldId id="264" r:id="rId19"/>
    <p:sldId id="279" r:id="rId20"/>
    <p:sldId id="278" r:id="rId21"/>
    <p:sldId id="276" r:id="rId22"/>
  </p:sldIdLst>
  <p:sldSz cx="12188825" cy="6858000"/>
  <p:notesSz cx="9144000" cy="6858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945">
          <p15:clr>
            <a:srgbClr val="A4A3A4"/>
          </p15:clr>
        </p15:guide>
        <p15:guide id="3" orient="horz" pos="3888">
          <p15:clr>
            <a:srgbClr val="A4A3A4"/>
          </p15:clr>
        </p15:guide>
        <p15:guide id="4" orient="horz" pos="192">
          <p15:clr>
            <a:srgbClr val="A4A3A4"/>
          </p15:clr>
        </p15:guide>
        <p15:guide id="5" orient="horz" pos="1072">
          <p15:clr>
            <a:srgbClr val="A4A3A4"/>
          </p15:clr>
        </p15:guide>
        <p15:guide id="6" pos="3839">
          <p15:clr>
            <a:srgbClr val="A4A3A4"/>
          </p15:clr>
        </p15:guide>
        <p15:guide id="7" pos="704">
          <p15:clr>
            <a:srgbClr val="A4A3A4"/>
          </p15:clr>
        </p15:guide>
        <p15:guide id="8" pos="710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DBED569-4797-4DF1-A0F4-6AAB3CD982D8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759" autoAdjust="0"/>
    <p:restoredTop sz="95728" autoAdjust="0"/>
  </p:normalViewPr>
  <p:slideViewPr>
    <p:cSldViewPr showGuides="1">
      <p:cViewPr varScale="1">
        <p:scale>
          <a:sx n="110" d="100"/>
          <a:sy n="110" d="100"/>
        </p:scale>
        <p:origin x="200" y="272"/>
      </p:cViewPr>
      <p:guideLst>
        <p:guide orient="horz" pos="2160"/>
        <p:guide orient="horz" pos="945"/>
        <p:guide orient="horz" pos="3888"/>
        <p:guide orient="horz" pos="192"/>
        <p:guide orient="horz" pos="1072"/>
        <p:guide pos="3839"/>
        <p:guide pos="704"/>
        <p:guide pos="7102"/>
      </p:guideLst>
    </p:cSldViewPr>
  </p:slideViewPr>
  <p:outlineViewPr>
    <p:cViewPr>
      <p:scale>
        <a:sx n="33" d="100"/>
        <a:sy n="33" d="100"/>
      </p:scale>
      <p:origin x="0" y="-2886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79" d="100"/>
          <a:sy n="79" d="100"/>
        </p:scale>
        <p:origin x="1644" y="96"/>
      </p:cViewPr>
      <p:guideLst>
        <p:guide orient="horz" pos="2160"/>
        <p:guide pos="288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73C59C-4E16-4A64-A766-34DB213E11B3}" type="datetimeFigureOut">
              <a:rPr lang="en-US">
                <a:solidFill>
                  <a:schemeClr val="tx2"/>
                </a:solidFill>
              </a:rPr>
              <a:t>6/27/26</a:t>
            </a:fld>
            <a:endParaRPr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7566-CD65-4859-9FA1-43956DC85B8C}" type="slidenum">
              <a:rPr>
                <a:solidFill>
                  <a:schemeClr val="tx2"/>
                </a:solidFill>
              </a:rPr>
              <a:t>‹#›</a:t>
            </a:fld>
            <a:endParaRPr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95CF31C-F757-429C-A789-86504F04C3BE}" type="datetimeFigureOut">
              <a:rPr lang="en-US"/>
              <a:pPr/>
              <a:t>6/27/26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7057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96F01-7154-41E0-B48B-A6921757531A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3993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96F01-7154-41E0-B48B-A6921757531A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8134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96F01-7154-41E0-B48B-A6921757531A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960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96F01-7154-41E0-B48B-A6921757531A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1313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96F01-7154-41E0-B48B-A6921757531A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0781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96F01-7154-41E0-B48B-A6921757531A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404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96F01-7154-41E0-B48B-A6921757531A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8718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96F01-7154-41E0-B48B-A6921757531A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2447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96F01-7154-41E0-B48B-A6921757531A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3367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96F01-7154-41E0-B48B-A6921757531A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8669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96F01-7154-41E0-B48B-A6921757531A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744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96F01-7154-41E0-B48B-A6921757531A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2635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96F01-7154-41E0-B48B-A6921757531A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26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96F01-7154-41E0-B48B-A6921757531A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5349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8047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6823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6502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1746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6848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96F01-7154-41E0-B48B-A6921757531A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2589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12190572" cy="6858000"/>
            <a:chOff x="0" y="0"/>
            <a:chExt cx="12190572" cy="6858000"/>
          </a:xfrm>
        </p:grpSpPr>
        <p:sp>
          <p:nvSpPr>
            <p:cNvPr id="13" name="Rectangle 12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/>
              <a:endParaRPr/>
            </a:p>
          </p:txBody>
        </p:sp>
        <p:grpSp>
          <p:nvGrpSpPr>
            <p:cNvPr id="12" name="Group 11"/>
            <p:cNvGrpSpPr/>
            <p:nvPr/>
          </p:nvGrpSpPr>
          <p:grpSpPr>
            <a:xfrm>
              <a:off x="0" y="0"/>
              <a:ext cx="4742741" cy="6858000"/>
              <a:chOff x="0" y="0"/>
              <a:chExt cx="4742741" cy="6858000"/>
            </a:xfrm>
          </p:grpSpPr>
          <p:pic>
            <p:nvPicPr>
              <p:cNvPr id="9" name="Picture 8" descr="Stacked books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4591594" cy="6858000"/>
              </a:xfrm>
              <a:prstGeom prst="rect">
                <a:avLst/>
              </a:prstGeom>
            </p:spPr>
          </p:pic>
          <p:sp>
            <p:nvSpPr>
              <p:cNvPr id="10" name="Rectangle 9"/>
              <p:cNvSpPr/>
              <p:nvPr/>
            </p:nvSpPr>
            <p:spPr>
              <a:xfrm>
                <a:off x="4605581" y="0"/>
                <a:ext cx="137160" cy="6858000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79346" y="1498601"/>
            <a:ext cx="7008574" cy="3298825"/>
          </a:xfrm>
        </p:spPr>
        <p:txBody>
          <a:bodyPr>
            <a:normAutofit/>
          </a:bodyPr>
          <a:lstStyle>
            <a:lvl1pPr algn="l">
              <a:lnSpc>
                <a:spcPct val="90000"/>
              </a:lnSpc>
              <a:defRPr sz="5400" b="0" cap="none" spc="0" baseline="0">
                <a:ln w="0"/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79346" y="4927600"/>
            <a:ext cx="7008574" cy="1244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 cap="none" spc="0">
                <a:ln w="0"/>
                <a:solidFill>
                  <a:schemeClr val="accent2">
                    <a:lumMod val="50000"/>
                  </a:schemeClr>
                </a:solidFill>
                <a:effectLst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A09E-12D5-4B1D-B8BB-C300B1DDD423}" type="datetime1">
              <a:rPr lang="en-US" smtClean="0"/>
              <a:t>6/27/26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0121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>
            <a:lvl5pPr>
              <a:defRPr/>
            </a:lvl5pPr>
            <a:lvl6pPr marL="2418976" indent="-285750">
              <a:buFont typeface="Century Gothic" panose="020B0502020202020204" pitchFamily="34" charset="0"/>
              <a:buChar char="–"/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CA53D-4C84-40AA-983E-A1E818A7FEFC}" type="datetime1">
              <a:rPr lang="en-US" smtClean="0"/>
              <a:t>6/27/26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619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1117309" y="274638"/>
            <a:ext cx="8532178" cy="5897561"/>
          </a:xfrm>
        </p:spPr>
        <p:txBody>
          <a:bodyPr vert="eaVert"/>
          <a:lstStyle>
            <a:lvl5pPr>
              <a:defRPr/>
            </a:lvl5pPr>
            <a:lvl6pPr marL="2418976" indent="-285750">
              <a:buFont typeface="Century Gothic" panose="020B0502020202020204" pitchFamily="34" charset="0"/>
              <a:buChar char="–"/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2FCEE-AE66-4EAB-9C04-97F8A56A6354}" type="datetime1">
              <a:rPr lang="en-US" smtClean="0"/>
              <a:t>6/27/26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691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377B-053C-438C-8A98-92C419A6701C}" type="datetime1">
              <a:rPr lang="en-US" smtClean="0"/>
              <a:t>6/27/26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0BA0E-20D0-4E7C-B286-26C960A678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359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620" y="0"/>
            <a:ext cx="12188952" cy="6858000"/>
            <a:chOff x="1620" y="0"/>
            <a:chExt cx="12188952" cy="6858000"/>
          </a:xfrm>
        </p:grpSpPr>
        <p:sp>
          <p:nvSpPr>
            <p:cNvPr id="4" name="Rectangle 3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/>
              <a:endParaRPr/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8818" y="0"/>
              <a:ext cx="4591594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7481252" y="0"/>
              <a:ext cx="137160" cy="685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>
                <a:solidFill>
                  <a:schemeClr val="tx2"/>
                </a:solidFill>
              </a:endParaRPr>
            </a:p>
          </p:txBody>
        </p:sp>
      </p:grpSp>
      <p:pic>
        <p:nvPicPr>
          <p:cNvPr id="5" name="Picture 4" descr="Stacked book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8818" y="0"/>
            <a:ext cx="4591594" cy="685800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237149" y="1498601"/>
            <a:ext cx="7008574" cy="3298825"/>
          </a:xfrm>
        </p:spPr>
        <p:txBody>
          <a:bodyPr>
            <a:normAutofit/>
          </a:bodyPr>
          <a:lstStyle>
            <a:lvl1pPr algn="l">
              <a:lnSpc>
                <a:spcPct val="90000"/>
              </a:lnSpc>
              <a:defRPr sz="5400" b="0" cap="none" spc="0" baseline="0">
                <a:ln w="0"/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237149" y="4927600"/>
            <a:ext cx="7008574" cy="1244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 cap="none" spc="0">
                <a:ln w="0"/>
                <a:solidFill>
                  <a:schemeClr val="accent2">
                    <a:lumMod val="50000"/>
                  </a:schemeClr>
                </a:solidFill>
                <a:effectLst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EF46-0123-4A75-9835-49DC49D53DE2}" type="datetime1">
              <a:rPr lang="en-US" smtClean="0"/>
              <a:t>6/27/26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5827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111730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297078" indent="-285750">
              <a:buFont typeface="Century Gothic" panose="020B0502020202020204" pitchFamily="34" charset="0"/>
              <a:buChar char="–"/>
              <a:defRPr sz="1800"/>
            </a:lvl6pPr>
            <a:lvl7pPr marL="2568575" indent="-285750">
              <a:buFont typeface="Century Gothic" panose="020B0502020202020204" pitchFamily="34" charset="0"/>
              <a:buChar char="–"/>
              <a:defRPr sz="1800"/>
            </a:lvl7pPr>
            <a:lvl8pPr marL="2860675" indent="-285750">
              <a:defRPr sz="1800"/>
            </a:lvl8pPr>
            <a:lvl9pPr marL="3151188" indent="-285750"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8"/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9755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297078" indent="-285750">
              <a:buFont typeface="Century Gothic" panose="020B0502020202020204" pitchFamily="34" charset="0"/>
              <a:buChar char="–"/>
              <a:defRPr sz="1800"/>
            </a:lvl6pPr>
            <a:lvl7pPr marL="2568575" indent="-285750">
              <a:defRPr sz="1800"/>
            </a:lvl7pPr>
            <a:lvl8pPr marL="2860675" indent="-285750">
              <a:defRPr sz="1800"/>
            </a:lvl8pPr>
            <a:lvl9pPr marL="3151188" indent="-285750"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6378D-18AE-47D1-B10A-42F623B40082}" type="datetime1">
              <a:rPr lang="en-US" smtClean="0"/>
              <a:t>6/27/26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045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137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111730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297078" indent="-285750">
              <a:buFont typeface="Century Gothic" panose="020B0502020202020204" pitchFamily="34" charset="0"/>
              <a:buChar char="–"/>
              <a:defRPr sz="1800"/>
            </a:lvl6pPr>
            <a:lvl7pPr marL="2568575" indent="-285750">
              <a:defRPr sz="1800"/>
            </a:lvl7pPr>
            <a:lvl8pPr marL="2860675" indent="-285750">
              <a:defRPr sz="1800"/>
            </a:lvl8pPr>
            <a:lvl9pPr marL="3151188" indent="-285750"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0162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29755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297078" indent="-285750">
              <a:buFont typeface="Century Gothic" panose="020B0502020202020204" pitchFamily="34" charset="0"/>
              <a:buChar char="–"/>
              <a:defRPr sz="1800"/>
            </a:lvl6pPr>
            <a:lvl7pPr marL="2568575" indent="-285750">
              <a:defRPr sz="1800"/>
            </a:lvl7pPr>
            <a:lvl8pPr marL="2860675" indent="-285750">
              <a:defRPr sz="1800"/>
            </a:lvl8pPr>
            <a:lvl9pPr marL="3151188" indent="-285750"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F6AE8-D704-41F6-B16A-5547B5672AC1}" type="datetime1">
              <a:rPr lang="en-US" smtClean="0"/>
              <a:t>6/27/26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072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B9538-6F63-4C0B-916D-ED3F4E0A1B28}" type="datetime1">
              <a:rPr lang="en-US" smtClean="0"/>
              <a:t>6/27/26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84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F15BF-7116-4A9E-8022-5A2DC937F971}" type="datetime1">
              <a:rPr lang="en-US" smtClean="0"/>
              <a:t>6/27/26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0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2" y="1701800"/>
            <a:ext cx="3351927" cy="2844800"/>
          </a:xfrm>
        </p:spPr>
        <p:txBody>
          <a:bodyPr anchor="b">
            <a:normAutofit/>
          </a:bodyPr>
          <a:lstStyle>
            <a:lvl1pPr algn="l">
              <a:defRPr sz="20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469236" y="482600"/>
            <a:ext cx="6805427" cy="5892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418976" indent="-285750">
              <a:buFont typeface="Century Gothic" panose="020B0502020202020204" pitchFamily="34" charset="0"/>
              <a:buChar char="–"/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5612" y="4648200"/>
            <a:ext cx="3351927" cy="17272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8DC91-5A3B-40CE-8C1D-279A8EF6E008}" type="datetime1">
              <a:rPr lang="en-US" smtClean="0"/>
              <a:t>6/27/26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110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anchor="b">
            <a:normAutofit/>
          </a:bodyPr>
          <a:lstStyle>
            <a:lvl1pPr algn="l">
              <a:defRPr sz="20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7765" y="5562600"/>
            <a:ext cx="7313295" cy="8128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7C20A-B94A-4E20-B4B2-88A7825AE904}" type="datetime1">
              <a:rPr lang="en-US" smtClean="0"/>
              <a:t>6/27/26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372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620" y="0"/>
            <a:ext cx="12188952" cy="6858000"/>
            <a:chOff x="1620" y="0"/>
            <a:chExt cx="12188952" cy="6858000"/>
          </a:xfrm>
        </p:grpSpPr>
        <p:sp>
          <p:nvSpPr>
            <p:cNvPr id="10" name="Rectangle 9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304721" y="0"/>
              <a:ext cx="11579384" cy="685800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/>
              <a:endParaRPr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fld id="{859468AF-EFCF-4AAD-ACF4-3BA83EC4AF4E}" type="datetime1">
              <a:rPr lang="en-US" smtClean="0"/>
              <a:pPr/>
              <a:t>6/27/26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fld id="{EB37DED6-D4C7-42EE-AB49-D2E39E64FD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18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b="0" kern="1200" cap="none" baseline="0">
          <a:solidFill>
            <a:schemeClr val="accent2">
              <a:lumMod val="50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Clr>
          <a:schemeClr val="accent6">
            <a:lumMod val="50000"/>
          </a:schemeClr>
        </a:buClr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133226" indent="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anose="020B0502020202020204" pitchFamily="34" charset="0"/>
        <a:buNone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6pPr>
      <a:lvl7pPr marL="2845622" indent="-28575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anose="020B0502020202020204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7pPr>
      <a:lvl8pPr marL="3272267" indent="-28575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anose="020B0502020202020204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8pPr>
      <a:lvl9pPr marL="3759862" indent="-28575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anose="020B0502020202020204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Homeschool 101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Presented by Hayley Peeler</a:t>
            </a:r>
          </a:p>
          <a:p>
            <a:r>
              <a:rPr lang="en-US" dirty="0"/>
              <a:t>JCHAI Homeschool Seminar</a:t>
            </a:r>
          </a:p>
          <a:p>
            <a:r>
              <a:rPr lang="en-US"/>
              <a:t>June 26</a:t>
            </a:r>
            <a:r>
              <a:rPr lang="en-US" baseline="30000"/>
              <a:t>th</a:t>
            </a:r>
            <a:r>
              <a:rPr lang="en-US"/>
              <a:t>,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88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Fast Facts About Homeschooling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Homeschooling is the fastest growing mode of education in the U.S. (Currently 6.5 million children)</a:t>
            </a:r>
          </a:p>
          <a:p>
            <a:r>
              <a:rPr lang="en-US" dirty="0"/>
              <a:t>Studies show that homeschooled students outperform non-homeschooled students on standardized tests</a:t>
            </a:r>
          </a:p>
          <a:p>
            <a:r>
              <a:rPr lang="en-US" dirty="0"/>
              <a:t>Homeschooling is legal in all 50 U.S. states</a:t>
            </a:r>
          </a:p>
          <a:p>
            <a:pPr lvl="1"/>
            <a:r>
              <a:rPr lang="en-US" dirty="0"/>
              <a:t>Each state has their own laws for homeschooling. We are only discussing Florida. If you move to another state, make sure you research their laws!</a:t>
            </a:r>
          </a:p>
          <a:p>
            <a:r>
              <a:rPr lang="en-US" dirty="0"/>
              <a:t>Benefits of homeschooling include: working at the child’s pace, fostering their interests, freedom to teach what you want, safety, morality, and increased family time</a:t>
            </a:r>
          </a:p>
        </p:txBody>
      </p:sp>
    </p:spTree>
    <p:extLst>
      <p:ext uri="{BB962C8B-B14F-4D97-AF65-F5344CB8AC3E}">
        <p14:creationId xmlns:p14="http://schemas.microsoft.com/office/powerpoint/2010/main" val="3422892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189F6-D70E-3D95-A2A0-4BC9E2D7C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Get Started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59B956-5E90-DFC7-F736-6822607263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Choose your homeschool route(next slide)</a:t>
            </a:r>
          </a:p>
          <a:p>
            <a:r>
              <a:rPr lang="en-US" dirty="0"/>
              <a:t>Consider your child’s age</a:t>
            </a:r>
          </a:p>
          <a:p>
            <a:pPr lvl="1"/>
            <a:r>
              <a:rPr lang="en-US" dirty="0"/>
              <a:t>Will he/she be 6 or or </a:t>
            </a:r>
            <a:r>
              <a:rPr lang="en-US"/>
              <a:t>before 02/01/2027? </a:t>
            </a:r>
            <a:r>
              <a:rPr lang="en-US" dirty="0"/>
              <a:t>If yes, they </a:t>
            </a:r>
            <a:r>
              <a:rPr lang="en-US"/>
              <a:t>MUST enroll in an educational  program within </a:t>
            </a:r>
            <a:r>
              <a:rPr lang="en-US" dirty="0"/>
              <a:t>30 days of the start of public school</a:t>
            </a:r>
          </a:p>
          <a:p>
            <a:pPr lvl="1"/>
            <a:r>
              <a:rPr lang="en-US" dirty="0"/>
              <a:t>Will he/she turn six </a:t>
            </a:r>
            <a:r>
              <a:rPr lang="en-US"/>
              <a:t>after 02/01/2027? </a:t>
            </a:r>
            <a:r>
              <a:rPr lang="en-US" dirty="0"/>
              <a:t>If yes, you have the option to wait another year before officially beginning school (but you can go ahead and start this year if you want, either with or without officially registering)</a:t>
            </a:r>
          </a:p>
          <a:p>
            <a:r>
              <a:rPr lang="en-US" dirty="0"/>
              <a:t>After registering, you have 30 days to officially begin instruction with your child</a:t>
            </a:r>
          </a:p>
          <a:p>
            <a:r>
              <a:rPr lang="en-US" dirty="0"/>
              <a:t>You can start homeschooling at ANY point in the school year if your child starts out at a private or public school – just submit your letter of intent</a:t>
            </a:r>
          </a:p>
        </p:txBody>
      </p:sp>
    </p:spTree>
    <p:extLst>
      <p:ext uri="{BB962C8B-B14F-4D97-AF65-F5344CB8AC3E}">
        <p14:creationId xmlns:p14="http://schemas.microsoft.com/office/powerpoint/2010/main" val="915495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 Routes of Homeschooling…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539F8DB0-20DB-92D7-B02F-6A56D6B4AD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3748343"/>
              </p:ext>
            </p:extLst>
          </p:nvPr>
        </p:nvGraphicFramePr>
        <p:xfrm>
          <a:off x="1117600" y="1701800"/>
          <a:ext cx="10156824" cy="582168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3224212">
                  <a:extLst>
                    <a:ext uri="{9D8B030D-6E8A-4147-A177-3AD203B41FA5}">
                      <a16:colId xmlns:a16="http://schemas.microsoft.com/office/drawing/2014/main" val="120727317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0339318"/>
                    </a:ext>
                  </a:extLst>
                </a:gridCol>
                <a:gridCol w="3122612">
                  <a:extLst>
                    <a:ext uri="{9D8B030D-6E8A-4147-A177-3AD203B41FA5}">
                      <a16:colId xmlns:a16="http://schemas.microsoft.com/office/drawing/2014/main" val="6904884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LETTER </a:t>
                      </a:r>
                      <a:r>
                        <a:rPr lang="en-US"/>
                        <a:t>OF INTENT</a:t>
                      </a:r>
                    </a:p>
                    <a:p>
                      <a:pPr algn="ctr"/>
                      <a:r>
                        <a:rPr lang="en-US"/>
                        <a:t>WITH COUNTY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PERSONALIZED EDUCATION PLAN (PEP)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UMBRELLA SCHOOL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16530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Register with your local county school district (i.e. Leon, Jefferson, Taylor) – only done ONCE</a:t>
                      </a:r>
                    </a:p>
                    <a:p>
                      <a:endParaRPr lang="en-US" sz="1400" dirty="0"/>
                    </a:p>
                    <a:p>
                      <a:r>
                        <a:rPr lang="en-US" sz="1400" dirty="0"/>
                        <a:t>Only requires child’s name, birthdate, address, and parent name(s)</a:t>
                      </a:r>
                    </a:p>
                    <a:p>
                      <a:endParaRPr lang="en-US" sz="1400" dirty="0"/>
                    </a:p>
                    <a:p>
                      <a:r>
                        <a:rPr lang="en-US" sz="1400" dirty="0"/>
                        <a:t>Maintain a portfolio</a:t>
                      </a:r>
                    </a:p>
                    <a:p>
                      <a:endParaRPr lang="en-US" sz="1400" dirty="0"/>
                    </a:p>
                    <a:p>
                      <a:r>
                        <a:rPr lang="en-US" sz="1400" dirty="0"/>
                        <a:t>Provide annual proof of progress each year on or before the anniversary of your letter of intent</a:t>
                      </a:r>
                    </a:p>
                    <a:p>
                      <a:endParaRPr lang="en-US" sz="1400" dirty="0"/>
                    </a:p>
                    <a:p>
                      <a:r>
                        <a:rPr lang="en-US" sz="1400" dirty="0"/>
                        <a:t>Submit a letter of termination if you leave Florida or choose a different </a:t>
                      </a:r>
                      <a:r>
                        <a:rPr lang="en-US" sz="1400"/>
                        <a:t>homeschool path</a:t>
                      </a:r>
                    </a:p>
                    <a:p>
                      <a:endParaRPr lang="en-US" sz="1400"/>
                    </a:p>
                    <a:p>
                      <a:r>
                        <a:rPr lang="en-US" sz="1400"/>
                        <a:t>*May be combined with the UA Scholarship (Unique Abilities)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Provides funding (About $9,000 per student)</a:t>
                      </a:r>
                      <a:endParaRPr lang="en-US" sz="1400" dirty="0"/>
                    </a:p>
                    <a:p>
                      <a:endParaRPr lang="en-US" sz="1400" dirty="0"/>
                    </a:p>
                    <a:p>
                      <a:r>
                        <a:rPr lang="en-US" sz="1400" dirty="0"/>
                        <a:t>Apply by the deadline (already passed for 2025-2026) with all the necessary documents</a:t>
                      </a:r>
                    </a:p>
                    <a:p>
                      <a:endParaRPr lang="en-US" sz="1400" dirty="0"/>
                    </a:p>
                    <a:p>
                      <a:r>
                        <a:rPr lang="en-US" sz="1400" dirty="0"/>
                        <a:t>Terminate with the district or withdraw if need be</a:t>
                      </a:r>
                    </a:p>
                    <a:p>
                      <a:endParaRPr lang="en-US" sz="1400" dirty="0"/>
                    </a:p>
                    <a:p>
                      <a:r>
                        <a:rPr lang="en-US" sz="1400"/>
                        <a:t>Complete the requirements for accepting the funding</a:t>
                      </a:r>
                      <a:endParaRPr lang="en-US" sz="1400" dirty="0"/>
                    </a:p>
                    <a:p>
                      <a:endParaRPr lang="en-US" sz="1400" dirty="0"/>
                    </a:p>
                    <a:p>
                      <a:r>
                        <a:rPr lang="en-US" sz="1400" dirty="0"/>
                        <a:t>Child MUST take a standardized test each year from a list of accepted tests</a:t>
                      </a:r>
                    </a:p>
                    <a:p>
                      <a:endParaRPr lang="en-US" sz="1400" dirty="0"/>
                    </a:p>
                    <a:p>
                      <a:r>
                        <a:rPr lang="en-US" sz="1400" dirty="0"/>
                        <a:t>Submit test scores and any other required </a:t>
                      </a:r>
                      <a:r>
                        <a:rPr lang="en-US" sz="1400"/>
                        <a:t>follow-up documents</a:t>
                      </a:r>
                    </a:p>
                    <a:p>
                      <a:endParaRPr lang="en-US" sz="1400"/>
                    </a:p>
                    <a:p>
                      <a:endParaRPr lang="en-US" sz="1400" dirty="0"/>
                    </a:p>
                    <a:p>
                      <a:endParaRPr lang="en-US" sz="1400" dirty="0"/>
                    </a:p>
                    <a:p>
                      <a:endParaRPr lang="en-US" sz="1400" dirty="0"/>
                    </a:p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Provide child’s birth certificate and medical records</a:t>
                      </a:r>
                    </a:p>
                    <a:p>
                      <a:endParaRPr lang="en-US" sz="1400" dirty="0"/>
                    </a:p>
                    <a:p>
                      <a:r>
                        <a:rPr lang="en-US" sz="1400" dirty="0"/>
                        <a:t>Find a school that is listed as an accredited school in Florida</a:t>
                      </a:r>
                    </a:p>
                    <a:p>
                      <a:endParaRPr lang="en-US" sz="1400" dirty="0"/>
                    </a:p>
                    <a:p>
                      <a:r>
                        <a:rPr lang="en-US" sz="1400" dirty="0"/>
                        <a:t>Your child is legally a “private school” student</a:t>
                      </a:r>
                    </a:p>
                    <a:p>
                      <a:endParaRPr lang="en-US" sz="1400" dirty="0"/>
                    </a:p>
                    <a:p>
                      <a:r>
                        <a:rPr lang="en-US" sz="1400" dirty="0"/>
                        <a:t>Follow the rules and guidelines required by your umbrella school</a:t>
                      </a:r>
                      <a:br>
                        <a:rPr lang="en-US" sz="1400" dirty="0"/>
                      </a:br>
                      <a:br>
                        <a:rPr lang="en-US" sz="1400" dirty="0"/>
                      </a:br>
                      <a:r>
                        <a:rPr lang="en-US" sz="1400" dirty="0"/>
                        <a:t>*Note* If the umbrella school ever closes or is audited, the school may be required to turn over all documents and records to the state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78414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3293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Homeschooling With </a:t>
            </a:r>
            <a:r>
              <a:rPr lang="en-US"/>
              <a:t>the County (Letter of Intent)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7309" y="1473200"/>
            <a:ext cx="10157354" cy="5080000"/>
          </a:xfrm>
        </p:spPr>
        <p:txBody>
          <a:bodyPr>
            <a:normAutofit/>
          </a:bodyPr>
          <a:lstStyle/>
          <a:p>
            <a:r>
              <a:rPr lang="en-US"/>
              <a:t>Your portfolio (keep for two years) must include:</a:t>
            </a:r>
            <a:endParaRPr lang="en-US" dirty="0"/>
          </a:p>
          <a:p>
            <a:pPr lvl="1"/>
            <a:r>
              <a:rPr lang="en-US" dirty="0"/>
              <a:t>Work samples that demonstrate “progress commensurate with ability”</a:t>
            </a:r>
          </a:p>
          <a:p>
            <a:pPr lvl="1"/>
            <a:r>
              <a:rPr lang="en-US" dirty="0"/>
              <a:t>Titles of reading material (books, curriculum, magazines, newspapers, etc.)</a:t>
            </a:r>
          </a:p>
          <a:p>
            <a:pPr lvl="1"/>
            <a:r>
              <a:rPr lang="en-US" dirty="0"/>
              <a:t>Log of educational activities (table of contents, calendar, lesson plan book, list of field trips and co-ops)</a:t>
            </a:r>
          </a:p>
          <a:p>
            <a:r>
              <a:rPr lang="en-US" dirty="0"/>
              <a:t>Provide Annual Proof of Progress</a:t>
            </a:r>
          </a:p>
          <a:p>
            <a:pPr marL="883845" lvl="1" indent="-457200">
              <a:buAutoNum type="arabicPeriod"/>
            </a:pPr>
            <a:r>
              <a:rPr lang="en-US" dirty="0"/>
              <a:t>Portfolio review by Florida </a:t>
            </a:r>
            <a:r>
              <a:rPr lang="en-US"/>
              <a:t>certified teacher (most popular)</a:t>
            </a:r>
            <a:endParaRPr lang="en-US" dirty="0"/>
          </a:p>
          <a:p>
            <a:pPr marL="883845" lvl="1" indent="-457200">
              <a:buAutoNum type="arabicPeriod"/>
            </a:pPr>
            <a:r>
              <a:rPr lang="en-US" dirty="0"/>
              <a:t>Nationally norm-referenced standardized test</a:t>
            </a:r>
          </a:p>
          <a:p>
            <a:pPr marL="883845" lvl="1" indent="-457200">
              <a:buAutoNum type="arabicPeriod"/>
            </a:pPr>
            <a:r>
              <a:rPr lang="en-US" dirty="0"/>
              <a:t>Psychological evaluation</a:t>
            </a:r>
          </a:p>
          <a:p>
            <a:pPr marL="883845" lvl="1" indent="-457200">
              <a:buAutoNum type="arabicPeriod"/>
            </a:pPr>
            <a:r>
              <a:rPr lang="en-US" dirty="0"/>
              <a:t>State testing</a:t>
            </a:r>
          </a:p>
          <a:p>
            <a:pPr marL="883845" lvl="1" indent="-457200">
              <a:buAutoNum type="arabicPeriod"/>
            </a:pPr>
            <a:r>
              <a:rPr lang="en-US" dirty="0"/>
              <a:t>Any other agreed-upon method between parent and school district (FLVS transcripts are often accepted under this method)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192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7308" y="76200"/>
            <a:ext cx="10539703" cy="1397000"/>
          </a:xfrm>
        </p:spPr>
        <p:txBody>
          <a:bodyPr/>
          <a:lstStyle/>
          <a:p>
            <a:r>
              <a:rPr lang="en-US" dirty="0"/>
              <a:t>Homeschool is NOT “School at </a:t>
            </a:r>
            <a:r>
              <a:rPr lang="en-US"/>
              <a:t>Home”</a:t>
            </a:r>
            <a:br>
              <a:rPr lang="en-US"/>
            </a:b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CEA361-12F8-5D7A-4A5A-E7B8A1764E88}"/>
              </a:ext>
            </a:extLst>
          </p:cNvPr>
          <p:cNvSpPr txBox="1"/>
          <p:nvPr/>
        </p:nvSpPr>
        <p:spPr>
          <a:xfrm>
            <a:off x="7515616" y="1164921"/>
            <a:ext cx="184731" cy="4431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5000"/>
              </a:lnSpc>
            </a:pPr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7590B8B3-7111-1256-EC12-79CC1057D4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4053995"/>
              </p:ext>
            </p:extLst>
          </p:nvPr>
        </p:nvGraphicFramePr>
        <p:xfrm>
          <a:off x="1662641" y="1386520"/>
          <a:ext cx="8863542" cy="484632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4265536">
                  <a:extLst>
                    <a:ext uri="{9D8B030D-6E8A-4147-A177-3AD203B41FA5}">
                      <a16:colId xmlns:a16="http://schemas.microsoft.com/office/drawing/2014/main" val="3636831239"/>
                    </a:ext>
                  </a:extLst>
                </a:gridCol>
                <a:gridCol w="4598006">
                  <a:extLst>
                    <a:ext uri="{9D8B030D-6E8A-4147-A177-3AD203B41FA5}">
                      <a16:colId xmlns:a16="http://schemas.microsoft.com/office/drawing/2014/main" val="111583705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SCHOOL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HOMESCHOOL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3306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8AM-3PM, M-F, 180 days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Whenever you want! (No attendance or time requirements)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39372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Transition time and waiting for others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Individualized and immediate attention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80904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Tests and Grades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No tests or grades needed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39803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Homework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No homework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18848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Teaching to the middle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Teaching to your child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1971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Teaching to the test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Fostering your child’s interests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7000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Curriculum is driven by the textbooks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Curriculum is driven by the child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35017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Students grouped by age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Many opportunities for multi-age interactions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8165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1088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Choosing a Curriculum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F418868-9C24-F09D-4E01-F88009FD7A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0694763"/>
              </p:ext>
            </p:extLst>
          </p:nvPr>
        </p:nvGraphicFramePr>
        <p:xfrm>
          <a:off x="531812" y="1473200"/>
          <a:ext cx="10972800" cy="4927600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3657600">
                  <a:extLst>
                    <a:ext uri="{9D8B030D-6E8A-4147-A177-3AD203B41FA5}">
                      <a16:colId xmlns:a16="http://schemas.microsoft.com/office/drawing/2014/main" val="145235989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621270221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3076908191"/>
                    </a:ext>
                  </a:extLst>
                </a:gridCol>
              </a:tblGrid>
              <a:tr h="2802855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Online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/>
                        <a:t>Computer-based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/>
                        <a:t>May include videos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/>
                        <a:t>Often tracks lessons and scores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/>
                        <a:t>Not always ideal, especially for younger children</a:t>
                      </a:r>
                    </a:p>
                    <a:p>
                      <a:endParaRPr lang="en-US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All-in-One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/>
                        <a:t>Everything from one company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/>
                        <a:t>Includes math, language arts, science, social studies, etc. </a:t>
                      </a:r>
                    </a:p>
                    <a:p>
                      <a:pPr algn="ctr"/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Hodge Podge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/>
                        <a:t>Pick and choose from various companies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/>
                        <a:t>May be needed to supplement where “all-in-one” companies are lacking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/>
                        <a:t>May like different companies for different subjects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9555578"/>
                  </a:ext>
                </a:extLst>
              </a:tr>
              <a:tr h="2124745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Open and Go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/>
                        <a:t>Instructions tell you exactly what to say and do each day.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/>
                        <a:t>Very little prep work on the parent’s part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Some Prep Required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/>
                        <a:t>Parent may need to purchase specific items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/>
                        <a:t>Prepare items in advance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/>
                        <a:t>more common in younger grades, especially preschool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Subjects to consider</a:t>
                      </a:r>
                      <a:r>
                        <a:rPr lang="en-US" dirty="0"/>
                        <a:t>:</a:t>
                      </a:r>
                    </a:p>
                    <a:p>
                      <a:r>
                        <a:rPr lang="en-US" sz="1800" dirty="0"/>
                        <a:t>Math,  Language Arts, Science, Social Studies, Handwriting, Phonics, Grammar, Geography, History, Bible, Art, Music, P.E.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24406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904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Choosing and Using a Curriculum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BE76616-71CE-4DB3-0C22-FE7AE4BBFE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Attend the next session </a:t>
            </a:r>
          </a:p>
          <a:p>
            <a:r>
              <a:rPr lang="en-US"/>
              <a:t>Research </a:t>
            </a:r>
            <a:r>
              <a:rPr lang="en-US" dirty="0"/>
              <a:t>samples and </a:t>
            </a:r>
            <a:r>
              <a:rPr lang="en-US"/>
              <a:t>reviews online</a:t>
            </a:r>
            <a:endParaRPr lang="en-US" dirty="0"/>
          </a:p>
          <a:p>
            <a:r>
              <a:rPr lang="en-US" dirty="0"/>
              <a:t>Move up or down a level if need be. Take placement tests if they are available</a:t>
            </a:r>
          </a:p>
          <a:p>
            <a:r>
              <a:rPr lang="en-US" dirty="0"/>
              <a:t>Change curriculums mid-year if need be</a:t>
            </a:r>
          </a:p>
          <a:p>
            <a:r>
              <a:rPr lang="en-US" dirty="0"/>
              <a:t>Don’t feel the need to finish every question on every page of every book! (Even schools don’t finish their books!)</a:t>
            </a:r>
          </a:p>
          <a:p>
            <a:r>
              <a:rPr lang="en-US" dirty="0"/>
              <a:t>Curriculum is not limited to textbooks – think about games, puzzles, apps, literature, field trips, co-ops</a:t>
            </a:r>
            <a:r>
              <a:rPr lang="en-US"/>
              <a:t>, classes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229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younger students (PreK – 2</a:t>
            </a:r>
            <a:r>
              <a:rPr lang="en-US" baseline="30000" dirty="0"/>
              <a:t>nd</a:t>
            </a:r>
            <a:r>
              <a:rPr lang="en-US" dirty="0"/>
              <a:t>) focus on building a solid foundation of math, reading, and handwriting. Use non-fiction picture books to casually introduce science and social studies.</a:t>
            </a:r>
          </a:p>
          <a:p>
            <a:r>
              <a:rPr lang="en-US" dirty="0"/>
              <a:t>For upper elementary (3</a:t>
            </a:r>
            <a:r>
              <a:rPr lang="en-US" baseline="30000" dirty="0"/>
              <a:t>rd</a:t>
            </a:r>
            <a:r>
              <a:rPr lang="en-US" dirty="0"/>
              <a:t> – 5</a:t>
            </a:r>
            <a:r>
              <a:rPr lang="en-US" baseline="30000" dirty="0"/>
              <a:t>th</a:t>
            </a:r>
            <a:r>
              <a:rPr lang="en-US" dirty="0"/>
              <a:t>) start adding in an emphasis on writing. Rotate subjects like science, social studies, and grammar</a:t>
            </a:r>
          </a:p>
          <a:p>
            <a:r>
              <a:rPr lang="en-US" dirty="0"/>
              <a:t>Middle School: Students may start doing more of a regular schedule with doing most subjects most days</a:t>
            </a:r>
          </a:p>
          <a:p>
            <a:r>
              <a:rPr lang="en-US" dirty="0"/>
              <a:t>High School: Keep a transcript, follow the FL Graduation Requirements, administer your own diploma (Attend the High School Session if you’re at this point!)</a:t>
            </a:r>
          </a:p>
        </p:txBody>
      </p:sp>
    </p:spTree>
    <p:extLst>
      <p:ext uri="{BB962C8B-B14F-4D97-AF65-F5344CB8AC3E}">
        <p14:creationId xmlns:p14="http://schemas.microsoft.com/office/powerpoint/2010/main" val="3111672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Scheduling</a:t>
            </a:r>
          </a:p>
        </p:txBody>
      </p:sp>
      <p:pic>
        <p:nvPicPr>
          <p:cNvPr id="4" name="Picture 4" descr="Homeschool hours by grade: New expert-backed chart could take some pressure  off parents">
            <a:extLst>
              <a:ext uri="{FF2B5EF4-FFF2-40B4-BE49-F238E27FC236}">
                <a16:creationId xmlns:a16="http://schemas.microsoft.com/office/drawing/2014/main" id="{FE47CF6D-67D3-76FF-DFB3-A874E6A6E20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969" y="1676400"/>
            <a:ext cx="10386818" cy="4837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3891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CB8BD2-8364-9EA2-C6E3-EFEB5B2A5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D3252BF-25C8-80B7-BEE0-07F5E4DA04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97076" y="304799"/>
            <a:ext cx="4621891" cy="598349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52AE008-0040-7220-55FC-714CD847AC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4667" y="304799"/>
            <a:ext cx="4546850" cy="5886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625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112CEE-7E2F-4AD4-3B90-D3627B835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BFA8C2-D092-20B3-0201-FFF28F5ACB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1031" y="1701800"/>
            <a:ext cx="4977104" cy="44704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dirty="0"/>
              <a:t>About Me</a:t>
            </a:r>
          </a:p>
          <a:p>
            <a:pPr marL="0" indent="0">
              <a:buNone/>
            </a:pPr>
            <a:r>
              <a:rPr lang="en-US" b="1"/>
              <a:t>Things </a:t>
            </a:r>
            <a:r>
              <a:rPr lang="en-US" b="1" dirty="0"/>
              <a:t>We’ll Discuss: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US" dirty="0"/>
              <a:t>Homeschool laws and options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US" dirty="0"/>
              <a:t>The </a:t>
            </a:r>
            <a:r>
              <a:rPr lang="en-US"/>
              <a:t>basics 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US"/>
              <a:t>Choosing </a:t>
            </a:r>
            <a:r>
              <a:rPr lang="en-US" dirty="0"/>
              <a:t>curriculum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US"/>
              <a:t>Scheduling</a:t>
            </a:r>
          </a:p>
          <a:p>
            <a:pPr marL="0" indent="0">
              <a:buNone/>
            </a:pPr>
            <a:endParaRPr lang="en-US" b="1"/>
          </a:p>
          <a:p>
            <a:pPr marL="0" indent="0">
              <a:buNone/>
            </a:pPr>
            <a:r>
              <a:rPr lang="en-US" b="1"/>
              <a:t>Your Own School Experience?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7551061-7200-6125-7D3A-B6C4CA1DDAD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637212" y="1701800"/>
            <a:ext cx="6185429" cy="41221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44ACF02-77F8-A241-3D9E-F2F23DABB5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8325" y="1698978"/>
            <a:ext cx="6185429" cy="4115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690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A71454-122B-1352-4F81-DE3415F33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612" y="43721"/>
            <a:ext cx="10157354" cy="1397000"/>
          </a:xfrm>
        </p:spPr>
        <p:txBody>
          <a:bodyPr/>
          <a:lstStyle/>
          <a:p>
            <a:r>
              <a:rPr lang="en-US"/>
              <a:t>Keep the “home” in</a:t>
            </a:r>
            <a:br>
              <a:rPr lang="en-US"/>
            </a:br>
            <a:r>
              <a:rPr lang="en-US"/>
              <a:t>homeschool!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FE856FA-658C-DD83-9F3D-9A7ADEC9ED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6768867" y="80892"/>
            <a:ext cx="49640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4" descr="No photo description available.">
            <a:extLst>
              <a:ext uri="{FF2B5EF4-FFF2-40B4-BE49-F238E27FC236}">
                <a16:creationId xmlns:a16="http://schemas.microsoft.com/office/drawing/2014/main" id="{1C05B45E-E7CF-FC34-B9BF-46A0838CCBC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2013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3B80F9A-3B26-4106-B2C5-C834244B497D}"/>
              </a:ext>
            </a:extLst>
          </p:cNvPr>
          <p:cNvSpPr txBox="1">
            <a:spLocks/>
          </p:cNvSpPr>
          <p:nvPr/>
        </p:nvSpPr>
        <p:spPr>
          <a:xfrm>
            <a:off x="455883" y="1676400"/>
            <a:ext cx="5967703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>
            <a:lvl1pPr marL="304747" indent="-304747" algn="l" defTabSz="1218987" rtl="0" eaLnBrk="1" latinLnBrk="0" hangingPunct="1">
              <a:lnSpc>
                <a:spcPct val="95000"/>
              </a:lnSpc>
              <a:spcBef>
                <a:spcPts val="1866"/>
              </a:spcBef>
              <a:buClr>
                <a:schemeClr val="accent6">
                  <a:lumMod val="50000"/>
                </a:schemeClr>
              </a:buClr>
              <a:buSzPct val="100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392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Clr>
                <a:schemeClr val="accent6">
                  <a:lumMod val="50000"/>
                </a:schemeClr>
              </a:buClr>
              <a:buSzPct val="100000"/>
              <a:buFont typeface="Century Gothic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037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Clr>
                <a:schemeClr val="accent6">
                  <a:lumMod val="50000"/>
                </a:schemeClr>
              </a:buClr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84683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Clr>
                <a:schemeClr val="accent6">
                  <a:lumMod val="50000"/>
                </a:schemeClr>
              </a:buClr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328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Clr>
                <a:schemeClr val="accent6">
                  <a:lumMod val="50000"/>
                </a:schemeClr>
              </a:buClr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33226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Clr>
                <a:schemeClr val="accent6">
                  <a:lumMod val="50000"/>
                </a:schemeClr>
              </a:buClr>
              <a:buSzPct val="90000"/>
              <a:buFont typeface="Century Gothic" panose="020B0502020202020204" pitchFamily="34" charset="0"/>
              <a:buNone/>
              <a:defRPr sz="18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845622" indent="-28575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Clr>
                <a:schemeClr val="accent6">
                  <a:lumMod val="50000"/>
                </a:schemeClr>
              </a:buClr>
              <a:buSzPct val="90000"/>
              <a:buFont typeface="Century Gothic" panose="020B0502020202020204" pitchFamily="34" charset="0"/>
              <a:buChar char="–"/>
              <a:defRPr sz="1800" kern="1200" baseline="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72267" indent="-28575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Clr>
                <a:schemeClr val="accent6">
                  <a:lumMod val="50000"/>
                </a:schemeClr>
              </a:buClr>
              <a:buSzPct val="90000"/>
              <a:buFont typeface="Century Gothic" panose="020B0502020202020204" pitchFamily="34" charset="0"/>
              <a:buChar char="–"/>
              <a:defRPr sz="1800" kern="1200" baseline="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759862" indent="-28575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Clr>
                <a:schemeClr val="accent6">
                  <a:lumMod val="50000"/>
                </a:schemeClr>
              </a:buClr>
              <a:buSzPct val="90000"/>
              <a:buFont typeface="Century Gothic" panose="020B0502020202020204" pitchFamily="34" charset="0"/>
              <a:buChar char="–"/>
              <a:defRPr sz="1800" kern="1200" baseline="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Schedule based on your family’s needs (vacations, work schedule, farm chores, new babies, helping sick family members…)</a:t>
            </a:r>
          </a:p>
          <a:p>
            <a:r>
              <a:rPr lang="en-US"/>
              <a:t>Make your children an integral part of the family </a:t>
            </a:r>
          </a:p>
          <a:p>
            <a:r>
              <a:rPr lang="en-US"/>
              <a:t>Let them explore their own interests</a:t>
            </a:r>
          </a:p>
          <a:p>
            <a:r>
              <a:rPr lang="en-US"/>
              <a:t>Create special traditions like poetry tea time, morning baskets, holiday celebrations, etc. </a:t>
            </a:r>
          </a:p>
        </p:txBody>
      </p:sp>
    </p:spTree>
    <p:extLst>
      <p:ext uri="{BB962C8B-B14F-4D97-AF65-F5344CB8AC3E}">
        <p14:creationId xmlns:p14="http://schemas.microsoft.com/office/powerpoint/2010/main" val="509597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9F7564-BC76-DE53-8F8E-CA6069CED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8" name="Picture 4" descr="Most important work">
            <a:extLst>
              <a:ext uri="{FF2B5EF4-FFF2-40B4-BE49-F238E27FC236}">
                <a16:creationId xmlns:a16="http://schemas.microsoft.com/office/drawing/2014/main" id="{54DBD31A-6232-4BAC-A1A5-7ACB106D23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1612" y="190500"/>
            <a:ext cx="6477000" cy="647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6BB08A-DF3D-77B3-083C-BFF94B78E5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372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5C0D8-DBF0-C588-39C0-88C8F60291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Let’s Start With a Little Game…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CA3B6A-D1DD-2CCF-FDDF-A357D22682B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THIS OR THAT?</a:t>
            </a:r>
          </a:p>
          <a:p>
            <a:r>
              <a:rPr lang="en-US" dirty="0"/>
              <a:t>(SCHOOL EDITION)</a:t>
            </a:r>
          </a:p>
          <a:p>
            <a:r>
              <a:rPr lang="en-US" dirty="0"/>
              <a:t>WHICH WOULD YOU/YOUR CHILD PREFER?</a:t>
            </a:r>
          </a:p>
        </p:txBody>
      </p:sp>
    </p:spTree>
    <p:extLst>
      <p:ext uri="{BB962C8B-B14F-4D97-AF65-F5344CB8AC3E}">
        <p14:creationId xmlns:p14="http://schemas.microsoft.com/office/powerpoint/2010/main" val="514817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THIS OR THAT?</a:t>
            </a:r>
          </a:p>
        </p:txBody>
      </p:sp>
      <p:pic>
        <p:nvPicPr>
          <p:cNvPr id="1026" name="Picture 2" descr="School lunches have become more nutritious despite many challenges, a look  at eight elementary schools shows - Washington Post">
            <a:extLst>
              <a:ext uri="{FF2B5EF4-FFF2-40B4-BE49-F238E27FC236}">
                <a16:creationId xmlns:a16="http://schemas.microsoft.com/office/drawing/2014/main" id="{50A95046-F008-74FB-B545-CE60656D62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12" y="1473200"/>
            <a:ext cx="5638800" cy="3762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7A1591F-8664-4C13-A1F7-022FAADFE8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4" descr="Savor The Days: Poetry Tea Time: Easter and Daffodils">
            <a:extLst>
              <a:ext uri="{FF2B5EF4-FFF2-40B4-BE49-F238E27FC236}">
                <a16:creationId xmlns:a16="http://schemas.microsoft.com/office/drawing/2014/main" id="{2045C444-4264-4E7C-7261-C047B23BFE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4412" y="3429000"/>
            <a:ext cx="5141913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5321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THIS OR THAT?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0A95046-F008-74FB-B545-CE60656D62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455612" y="1874066"/>
            <a:ext cx="5638800" cy="2960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732A470D-8807-0C4C-2E6D-F3429CCD0F4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/>
        </p:blipFill>
        <p:spPr bwMode="auto">
          <a:xfrm>
            <a:off x="6323014" y="2844892"/>
            <a:ext cx="5638800" cy="3936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4345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THIS OR THAT?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0A95046-F008-74FB-B545-CE60656D62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1055818" y="1874066"/>
            <a:ext cx="4438387" cy="2960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732A470D-8807-0C4C-2E6D-F3429CCD0F4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/>
        </p:blipFill>
        <p:spPr bwMode="auto">
          <a:xfrm>
            <a:off x="6323014" y="2844892"/>
            <a:ext cx="5638800" cy="3936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7858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THIS OR THAT?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0A95046-F008-74FB-B545-CE60656D62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1055818" y="1881286"/>
            <a:ext cx="4438387" cy="2945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732A470D-8807-0C4C-2E6D-F3429CCD0F4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/>
        </p:blipFill>
        <p:spPr bwMode="auto">
          <a:xfrm>
            <a:off x="6323014" y="2844892"/>
            <a:ext cx="5638800" cy="3936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3800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THIS OR THAT?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0A95046-F008-74FB-B545-CE60656D62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1060027" y="1881286"/>
            <a:ext cx="4429969" cy="2945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732A470D-8807-0C4C-2E6D-F3429CCD0F4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/>
        </p:blipFill>
        <p:spPr bwMode="auto">
          <a:xfrm>
            <a:off x="6323014" y="2844892"/>
            <a:ext cx="5638800" cy="3936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1536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44E08-2C16-86A0-4280-14BBFFBCD6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9917" y="518284"/>
            <a:ext cx="7008574" cy="2130426"/>
          </a:xfrm>
        </p:spPr>
        <p:txBody>
          <a:bodyPr/>
          <a:lstStyle/>
          <a:p>
            <a:r>
              <a:rPr lang="en-US" dirty="0"/>
              <a:t>What Did You </a:t>
            </a:r>
            <a:r>
              <a:rPr lang="en-US"/>
              <a:t>Choose? Why?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9AEDBD-407F-095D-5435-8C8A30E24D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7149" y="2648710"/>
            <a:ext cx="7008574" cy="3523490"/>
          </a:xfrm>
        </p:spPr>
        <p:txBody>
          <a:bodyPr>
            <a:normAutofit/>
          </a:bodyPr>
          <a:lstStyle/>
          <a:p>
            <a:r>
              <a:rPr lang="en-US"/>
              <a:t>Comfortable</a:t>
            </a:r>
          </a:p>
          <a:p>
            <a:r>
              <a:rPr lang="en-US"/>
              <a:t>Engaging </a:t>
            </a:r>
          </a:p>
          <a:p>
            <a:r>
              <a:rPr lang="en-US"/>
              <a:t>Relevant</a:t>
            </a:r>
          </a:p>
          <a:p>
            <a:r>
              <a:rPr lang="en-US"/>
              <a:t>Personalized</a:t>
            </a:r>
          </a:p>
          <a:p>
            <a:endParaRPr lang="en-US"/>
          </a:p>
          <a:p>
            <a:r>
              <a:rPr lang="en-US"/>
              <a:t>This is what homeschooling can be!!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1539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Class open house pre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miter lim="800000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5000"/>
          </a:lnSpc>
          <a:defRPr/>
        </a:defPPr>
      </a:lstStyle>
    </a:txDef>
  </a:objectDefaults>
  <a:extraClrSchemeLst/>
  <a:extLst>
    <a:ext uri="{05A4C25C-085E-4340-85A3-A5531E510DB2}">
      <thm15:themeFamily xmlns:thm15="http://schemas.microsoft.com/office/thememl/2012/main" name="Classroom open house presentation.potx" id="{AB7D8AB0-4323-4322-AB21-8CB398DB9E96}" vid="{5BFEA1FF-C39F-48A2-B239-4B55565FC3E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Class open house presentation</Template>
  <TotalTime>5105</TotalTime>
  <Words>1184</Words>
  <Application>Microsoft Macintosh PowerPoint</Application>
  <PresentationFormat>Custom</PresentationFormat>
  <Paragraphs>170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Century Gothic</vt:lpstr>
      <vt:lpstr>Courier New</vt:lpstr>
      <vt:lpstr>Class open house presentation</vt:lpstr>
      <vt:lpstr>Homeschool 101</vt:lpstr>
      <vt:lpstr>Introduction</vt:lpstr>
      <vt:lpstr>Let’s Start With a Little Game…</vt:lpstr>
      <vt:lpstr>THIS OR THAT?</vt:lpstr>
      <vt:lpstr>THIS OR THAT?</vt:lpstr>
      <vt:lpstr>THIS OR THAT?</vt:lpstr>
      <vt:lpstr>THIS OR THAT?</vt:lpstr>
      <vt:lpstr>THIS OR THAT?</vt:lpstr>
      <vt:lpstr>What Did You Choose? Why?</vt:lpstr>
      <vt:lpstr>Fast Facts About Homeschooling</vt:lpstr>
      <vt:lpstr>How to Get Started</vt:lpstr>
      <vt:lpstr>Three Routes of Homeschooling…</vt:lpstr>
      <vt:lpstr>Homeschooling With the County (Letter of Intent)</vt:lpstr>
      <vt:lpstr>Homeschool is NOT “School at Home” </vt:lpstr>
      <vt:lpstr>Choosing a Curriculum</vt:lpstr>
      <vt:lpstr>Choosing and Using a Curriculum</vt:lpstr>
      <vt:lpstr>Scheduling</vt:lpstr>
      <vt:lpstr>Scheduling</vt:lpstr>
      <vt:lpstr>PowerPoint Presentation</vt:lpstr>
      <vt:lpstr>Keep the “home” in homeschool!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Homeschool 101</dc:title>
  <dc:creator>Nathan Peeler</dc:creator>
  <cp:lastModifiedBy>Nathan Peeler</cp:lastModifiedBy>
  <cp:revision>6</cp:revision>
  <cp:lastPrinted>2026-06-27T03:13:41Z</cp:lastPrinted>
  <dcterms:created xsi:type="dcterms:W3CDTF">2025-06-24T19:51:30Z</dcterms:created>
  <dcterms:modified xsi:type="dcterms:W3CDTF">2026-06-27T12:13:13Z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74062800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